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embeddedFontLst>
    <p:embeddedFont>
      <p:font typeface="Nunito"/>
      <p:regular r:id="rId46"/>
      <p:bold r:id="rId47"/>
      <p:italic r:id="rId48"/>
      <p:boldItalic r:id="rId49"/>
    </p:embeddedFont>
    <p:embeddedFont>
      <p:font typeface="Amatic SC"/>
      <p:regular r:id="rId50"/>
      <p:bold r:id="rId51"/>
    </p:embeddedFont>
    <p:embeddedFont>
      <p:font typeface="Great Vibes"/>
      <p:regular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Nunito-regular.fntdata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Nunito-italic.fntdata"/><Relationship Id="rId47" Type="http://schemas.openxmlformats.org/officeDocument/2006/relationships/font" Target="fonts/Nunito-bold.fntdata"/><Relationship Id="rId49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AmaticSC-bold.fntdata"/><Relationship Id="rId50" Type="http://schemas.openxmlformats.org/officeDocument/2006/relationships/font" Target="fonts/AmaticSC-regular.fntdata"/><Relationship Id="rId52" Type="http://schemas.openxmlformats.org/officeDocument/2006/relationships/font" Target="fonts/GreatVibes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6b98ee02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6b98ee02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b98ee02f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6b98ee02f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5a6932d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5a6932d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5a6932d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5a6932d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5a6932d2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5a6932d2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5a6932d2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5a6932d2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5a6932d29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5a6932d2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5b3ab528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75b3ab528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5b3ab528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5b3ab528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75b3ab528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75b3ab528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b2dd323a5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b2dd323a5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5dfb362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5dfb362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75b3ab528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75b3ab528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5b3ab528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5b3ab528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5b3ab528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5b3ab528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5b3ab5281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75b3ab5281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5b3ab5281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5b3ab5281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75b3ab528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75b3ab528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5b3ab528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5b3ab528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75dfb3625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75dfb3625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5dfb36250_1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75dfb36250_1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b46ee1fd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b46ee1fd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5dfb36250_1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5dfb36250_1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5dfb36250_1_6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5dfb36250_1_6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c020cb598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c020cb598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75dfb3625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75dfb3625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75dfb3625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75dfb3625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5dfb3625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75dfb3625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75dfb36250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75dfb36250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75ec48366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75ec48366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5ec48366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75ec48366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75ec48366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75ec48366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b46ee1fd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b46ee1fd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75eeaee7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75eeaee7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b663d9d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b663d9d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b663d9d5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b663d9d5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b663d9d5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b663d9d5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b87d423c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b87d423c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b87d423c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b87d423c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drive.google.com/file/d/1IHgPE7bYXw0gBo36JE7NQrN2HTkhzDLx/view" TargetMode="External"/><Relationship Id="rId4" Type="http://schemas.openxmlformats.org/officeDocument/2006/relationships/image" Target="../media/image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g"/><Relationship Id="rId4" Type="http://schemas.openxmlformats.org/officeDocument/2006/relationships/image" Target="../media/image1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Relationship Id="rId4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jpg"/><Relationship Id="rId4" Type="http://schemas.openxmlformats.org/officeDocument/2006/relationships/image" Target="../media/image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jpg"/><Relationship Id="rId4" Type="http://schemas.openxmlformats.org/officeDocument/2006/relationships/image" Target="../media/image2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g"/><Relationship Id="rId4" Type="http://schemas.openxmlformats.org/officeDocument/2006/relationships/image" Target="../media/image2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Prezentacja projekt Śląska Akademia Senior@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Grupa:280.PYS.X/15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2"/>
          <p:cNvSpPr txBox="1"/>
          <p:nvPr>
            <p:ph type="title"/>
          </p:nvPr>
        </p:nvSpPr>
        <p:spPr>
          <a:xfrm>
            <a:off x="819150" y="148400"/>
            <a:ext cx="7505700" cy="16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Kościół</a:t>
            </a:r>
            <a:endParaRPr sz="1400"/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2225" y="555000"/>
            <a:ext cx="5722924" cy="42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type="title"/>
          </p:nvPr>
        </p:nvSpPr>
        <p:spPr>
          <a:xfrm>
            <a:off x="819150" y="238200"/>
            <a:ext cx="7505700" cy="156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Grota</a:t>
            </a:r>
            <a:endParaRPr sz="1400"/>
          </a:p>
        </p:txBody>
      </p:sp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425" y="646500"/>
            <a:ext cx="5733075" cy="417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/>
          <p:nvPr>
            <p:ph type="title"/>
          </p:nvPr>
        </p:nvSpPr>
        <p:spPr>
          <a:xfrm>
            <a:off x="774575" y="565175"/>
            <a:ext cx="8129700" cy="12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u="sng"/>
              <a:t>2c. Zespół Szkół im. Marii Konopnickiej</a:t>
            </a:r>
            <a:endParaRPr sz="2400" u="sng"/>
          </a:p>
        </p:txBody>
      </p:sp>
      <p:sp>
        <p:nvSpPr>
          <p:cNvPr id="194" name="Google Shape;194;p24"/>
          <p:cNvSpPr txBox="1"/>
          <p:nvPr>
            <p:ph idx="1" type="body"/>
          </p:nvPr>
        </p:nvSpPr>
        <p:spPr>
          <a:xfrm>
            <a:off x="819150" y="1347875"/>
            <a:ext cx="7505700" cy="343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Obiekt w obecnym kształcie został wybudowany w 1862 r. dla potrzeb Królewskiego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Seminarium Nauczycielskiego. Od 1924 r. do II Wojny Światowej funkcjonowała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w nim Szkoła Górnicza przeniesiona z Tarnowskich Gór.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Obecnie w budynku funkcjonuje Zespół Szkół im. M. Konopnickiej, który obejmuje: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Liceum Ogólnokształcące, Technikum i Branżową Szkołę I-go Stopnia.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Budynek otoczony jest zielonym parkiem z drzewami zaliczonymi do pomników przyrody.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Przy zespole Szkół powstał “Geopunkt ”,  gdzie można zobaczyć zrekonstruowanego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mamuta i nosorożca, których kości  znaleziono w pobliskiej kopalni piasku.</a:t>
            </a:r>
            <a:endParaRPr sz="15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>
            <p:ph type="title"/>
          </p:nvPr>
        </p:nvSpPr>
        <p:spPr>
          <a:xfrm>
            <a:off x="819150" y="280550"/>
            <a:ext cx="7505700" cy="4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Budynek Zespołu Szkół</a:t>
            </a:r>
            <a:endParaRPr sz="1400"/>
          </a:p>
        </p:txBody>
      </p:sp>
      <p:pic>
        <p:nvPicPr>
          <p:cNvPr id="200" name="Google Shape;2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300" y="758450"/>
            <a:ext cx="5570429" cy="409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"/>
          <p:cNvSpPr txBox="1"/>
          <p:nvPr>
            <p:ph type="title"/>
          </p:nvPr>
        </p:nvSpPr>
        <p:spPr>
          <a:xfrm>
            <a:off x="819150" y="311050"/>
            <a:ext cx="7505700" cy="1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    Geopunkt</a:t>
            </a:r>
            <a:endParaRPr sz="1400"/>
          </a:p>
        </p:txBody>
      </p:sp>
      <p:pic>
        <p:nvPicPr>
          <p:cNvPr id="206" name="Google Shape;20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8425" y="768475"/>
            <a:ext cx="5672103" cy="40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 txBox="1"/>
          <p:nvPr>
            <p:ph type="title"/>
          </p:nvPr>
        </p:nvSpPr>
        <p:spPr>
          <a:xfrm>
            <a:off x="819150" y="514350"/>
            <a:ext cx="7505700" cy="128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u="sng"/>
              <a:t>2d. Hala Widowiskowo- Sportowa im. H. Wagnera </a:t>
            </a:r>
            <a:endParaRPr sz="2400" u="sng"/>
          </a:p>
        </p:txBody>
      </p:sp>
      <p:sp>
        <p:nvSpPr>
          <p:cNvPr id="212" name="Google Shape;212;p27"/>
          <p:cNvSpPr txBox="1"/>
          <p:nvPr>
            <p:ph idx="1" type="body"/>
          </p:nvPr>
        </p:nvSpPr>
        <p:spPr>
          <a:xfrm>
            <a:off x="819150" y="1164900"/>
            <a:ext cx="7914600" cy="35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Hala Widowiskowo- Sportowa im. H. Wagnera pełni w Pyskowicach rolę centrum sportowego.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Obiekt dysponuje pełnowymiarową płytą boiska sportowego, na której mogą odbywać się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między innymi gry zespołowe, jak piłka koszykowa, piłka siatkowa, piłka ręczna, futsal, tenis,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oraz inne  imprezy sportowe i  kulturalne.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Ponadto w obiekcie znajdują się: siłownia, sala fitness , sala tenisa stołowego i ścianka wspinaczkowa.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Na trybunach hali głównej dostępnych jest 520 miejsc siedzących.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Obiekt cieszy się dużą popularnością ze względu na szeroki zakres oferowanych usług oraz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korzystne położenie w centrum miasta.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>
            <p:ph type="title"/>
          </p:nvPr>
        </p:nvSpPr>
        <p:spPr>
          <a:xfrm>
            <a:off x="819150" y="280550"/>
            <a:ext cx="7505700" cy="15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    Hala im. H. Wagnera</a:t>
            </a:r>
            <a:endParaRPr sz="1400"/>
          </a:p>
        </p:txBody>
      </p:sp>
      <p:pic>
        <p:nvPicPr>
          <p:cNvPr id="218" name="Google Shape;21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9425" y="748225"/>
            <a:ext cx="5624623" cy="4167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>
            <p:ph type="title"/>
          </p:nvPr>
        </p:nvSpPr>
        <p:spPr>
          <a:xfrm>
            <a:off x="819150" y="146725"/>
            <a:ext cx="7505700" cy="16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3. AKTYWNE WYKORZYSTANIE INFRASTRUKTURY</a:t>
            </a:r>
            <a:endParaRPr sz="20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PARKU MIEJSKIEGO W PYSKOWICACH</a:t>
            </a:r>
            <a:endParaRPr sz="2000" u="sng"/>
          </a:p>
        </p:txBody>
      </p:sp>
      <p:sp>
        <p:nvSpPr>
          <p:cNvPr id="224" name="Google Shape;224;p29"/>
          <p:cNvSpPr txBox="1"/>
          <p:nvPr>
            <p:ph idx="1" type="body"/>
          </p:nvPr>
        </p:nvSpPr>
        <p:spPr>
          <a:xfrm>
            <a:off x="819150" y="990400"/>
            <a:ext cx="7505700" cy="39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Park Miejski w Pyskowicach w 2019 r. przeszedł gruntowną modernizację i obecnie dysponuje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bogatą infrastrukturą. W jej skład wchodzą m. in.  :  siłownia plenerowa, trasa nordic walking,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trasa dla rolkarzy, pomostowa ścieżka dydaktyczna i  wybieg dla psów.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Wykorzystanie infrastruktury  rozpoczęliśmy od ćwiczeń na siłowni plenerowej. Przebieg ćwiczeń uwieczniliśmy na nagranym przez nas filmie.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Po ćwiczeniach odpoczywaliśmy na leżakach i ławkach. Panowie rozgrywali partie szachów.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Panie ochoczo korzystały z tras nordic walking.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Spacerując ścieżką edukacyjną zapoznaliśmy się z planszowymi informacjami o drzewostanie,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ptakach,  kwiatach itp.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Na zakończenie odbyliśmy spacer po alejkach parku, odwiedzając zabytkową kapliczkę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św. Jana Nepomucena i most przy wejściu głównym.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0"/>
          <p:cNvSpPr txBox="1"/>
          <p:nvPr>
            <p:ph type="title"/>
          </p:nvPr>
        </p:nvSpPr>
        <p:spPr>
          <a:xfrm>
            <a:off x="819150" y="605825"/>
            <a:ext cx="7505700" cy="11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               Siłownia plenerowa-film</a:t>
            </a:r>
            <a:endParaRPr sz="1400"/>
          </a:p>
        </p:txBody>
      </p:sp>
      <p:pic>
        <p:nvPicPr>
          <p:cNvPr id="230" name="Google Shape;230;p30" title="Video Śiłownia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3000" y="1002275"/>
            <a:ext cx="6576749" cy="366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1"/>
          <p:cNvSpPr txBox="1"/>
          <p:nvPr>
            <p:ph type="title"/>
          </p:nvPr>
        </p:nvSpPr>
        <p:spPr>
          <a:xfrm>
            <a:off x="819150" y="219575"/>
            <a:ext cx="7505700" cy="15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   Centralna część parku</a:t>
            </a:r>
            <a:endParaRPr sz="1400"/>
          </a:p>
        </p:txBody>
      </p:sp>
      <p:pic>
        <p:nvPicPr>
          <p:cNvPr id="236" name="Google Shape;23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925" y="677000"/>
            <a:ext cx="5773755" cy="418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>
            <p:ph type="title"/>
          </p:nvPr>
        </p:nvSpPr>
        <p:spPr>
          <a:xfrm>
            <a:off x="1780900" y="351700"/>
            <a:ext cx="4086600" cy="1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NASZA GRUPA</a:t>
            </a:r>
            <a:endParaRPr/>
          </a:p>
        </p:txBody>
      </p:sp>
      <p:sp>
        <p:nvSpPr>
          <p:cNvPr id="134" name="Google Shape;134;p14"/>
          <p:cNvSpPr txBox="1"/>
          <p:nvPr>
            <p:ph idx="1" type="body"/>
          </p:nvPr>
        </p:nvSpPr>
        <p:spPr>
          <a:xfrm>
            <a:off x="849650" y="1559050"/>
            <a:ext cx="2740800" cy="32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Skład grupy: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100"/>
              <a:t>1.Ireneusz Długosz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2.Irena Gaj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3.Janina Gibajło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4.Urszula Gucwa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5.Krystyna Korytkowska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6.Maria Krupa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7.Ryszard Pitera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8.Urszula Pitera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9.Edward Rudowski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100"/>
              <a:t>10.Zofia Rzepkowska</a:t>
            </a:r>
            <a:endParaRPr sz="11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135" name="Google Shape;13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6600" y="1042925"/>
            <a:ext cx="5223527" cy="3842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/>
          <p:nvPr>
            <p:ph type="title"/>
          </p:nvPr>
        </p:nvSpPr>
        <p:spPr>
          <a:xfrm>
            <a:off x="819150" y="189075"/>
            <a:ext cx="7505700" cy="16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             Szachy</a:t>
            </a:r>
            <a:endParaRPr sz="1400"/>
          </a:p>
        </p:txBody>
      </p:sp>
      <p:pic>
        <p:nvPicPr>
          <p:cNvPr id="242" name="Google Shape;2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125" y="616000"/>
            <a:ext cx="3212123" cy="4218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"/>
          <p:cNvSpPr txBox="1"/>
          <p:nvPr>
            <p:ph type="title"/>
          </p:nvPr>
        </p:nvSpPr>
        <p:spPr>
          <a:xfrm>
            <a:off x="819150" y="199225"/>
            <a:ext cx="7505700" cy="16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  Ścieżka dydaktyczna</a:t>
            </a:r>
            <a:endParaRPr sz="1400"/>
          </a:p>
        </p:txBody>
      </p:sp>
      <p:pic>
        <p:nvPicPr>
          <p:cNvPr id="248" name="Google Shape;2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600" y="646500"/>
            <a:ext cx="5743247" cy="420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4"/>
          <p:cNvSpPr txBox="1"/>
          <p:nvPr>
            <p:ph type="title"/>
          </p:nvPr>
        </p:nvSpPr>
        <p:spPr>
          <a:xfrm>
            <a:off x="819150" y="311050"/>
            <a:ext cx="7505700" cy="1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Ćwiczenia</a:t>
            </a:r>
            <a:endParaRPr sz="1400"/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00" y="1195400"/>
            <a:ext cx="4228621" cy="320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946" y="1195400"/>
            <a:ext cx="4269301" cy="320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>
            <p:ph type="title"/>
          </p:nvPr>
        </p:nvSpPr>
        <p:spPr>
          <a:xfrm>
            <a:off x="819150" y="595675"/>
            <a:ext cx="7505700" cy="12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Zabytkowa kapliczka i most</a:t>
            </a:r>
            <a:endParaRPr sz="1400"/>
          </a:p>
        </p:txBody>
      </p:sp>
      <p:pic>
        <p:nvPicPr>
          <p:cNvPr id="261" name="Google Shape;26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325" y="1225900"/>
            <a:ext cx="4208330" cy="3212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950" y="1225900"/>
            <a:ext cx="4208330" cy="326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type="title"/>
          </p:nvPr>
        </p:nvSpPr>
        <p:spPr>
          <a:xfrm>
            <a:off x="737825" y="228025"/>
            <a:ext cx="7505700" cy="15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4. ZWIEDZANIE SKANSENU KOLEJOWEGO W PYSKOWICACH</a:t>
            </a:r>
            <a:endParaRPr sz="2000" u="sng"/>
          </a:p>
        </p:txBody>
      </p:sp>
      <p:sp>
        <p:nvSpPr>
          <p:cNvPr id="268" name="Google Shape;268;p36"/>
          <p:cNvSpPr txBox="1"/>
          <p:nvPr>
            <p:ph idx="1" type="body"/>
          </p:nvPr>
        </p:nvSpPr>
        <p:spPr>
          <a:xfrm>
            <a:off x="819150" y="839625"/>
            <a:ext cx="7505700" cy="39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Skansen Kolejowy w Pyskowicach jest nieliczną tego rodzaju placówką muzealną woj. śląskiego.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Został zorganizowany przez grupę pasjonatów kolei, którzy postanowili ocalić od zapomnienia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zabytkowe egzemplarze taboru  kolejowego.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Na terenie skansenu mogliśmy zobaczyć kilkadziesiąt unikalnych eksponatów, jak: parowozy, lokomotywy  spalinowe, wagony osobowe i towarowe oraz inny tabor pomocniczy.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Dojście do skansenu i jego pobliskie otoczenie, w tym dawna parowozownia, nastawnie i inne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obiekty są także “ skansenem “ ,  bowiem widać, że od kilkudziesięciu lat nikt nie przeszkadzał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w naturalnym ich niszczeniu.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Jest to bardzo ciekawe miejsce, jednak wielka szkoda, że właściwe urzędy nie kwapią się o jego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zagospodarowanie i właściwe wyeksponowanie.</a:t>
            </a:r>
            <a:endParaRPr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>
            <p:ph type="title"/>
          </p:nvPr>
        </p:nvSpPr>
        <p:spPr>
          <a:xfrm>
            <a:off x="591600" y="473700"/>
            <a:ext cx="7023900" cy="13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Parowozy</a:t>
            </a:r>
            <a:endParaRPr sz="1400"/>
          </a:p>
        </p:txBody>
      </p:sp>
      <p:pic>
        <p:nvPicPr>
          <p:cNvPr id="274" name="Google Shape;2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00" y="1300446"/>
            <a:ext cx="4248977" cy="318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6458" y="1300450"/>
            <a:ext cx="4248966" cy="318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/>
          <p:nvPr>
            <p:ph type="title"/>
          </p:nvPr>
        </p:nvSpPr>
        <p:spPr>
          <a:xfrm>
            <a:off x="819150" y="555000"/>
            <a:ext cx="7505700" cy="124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743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Pociągi</a:t>
            </a:r>
            <a:endParaRPr sz="1400"/>
          </a:p>
        </p:txBody>
      </p:sp>
      <p:sp>
        <p:nvSpPr>
          <p:cNvPr id="281" name="Google Shape;281;p38"/>
          <p:cNvSpPr txBox="1"/>
          <p:nvPr>
            <p:ph idx="1" type="body"/>
          </p:nvPr>
        </p:nvSpPr>
        <p:spPr>
          <a:xfrm>
            <a:off x="4576300" y="1215725"/>
            <a:ext cx="3748500" cy="32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425" y="1215725"/>
            <a:ext cx="4228653" cy="322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6300" y="1215725"/>
            <a:ext cx="4228653" cy="3222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/>
          <p:nvPr>
            <p:ph type="title"/>
          </p:nvPr>
        </p:nvSpPr>
        <p:spPr>
          <a:xfrm>
            <a:off x="819150" y="585500"/>
            <a:ext cx="7505700" cy="121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Parowozownia i nastawnia</a:t>
            </a:r>
            <a:endParaRPr sz="1400"/>
          </a:p>
        </p:txBody>
      </p:sp>
      <p:pic>
        <p:nvPicPr>
          <p:cNvPr id="289" name="Google Shape;28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325" y="1195400"/>
            <a:ext cx="4228653" cy="324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5800" y="1246225"/>
            <a:ext cx="4309798" cy="318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/>
          <p:nvPr>
            <p:ph type="title"/>
          </p:nvPr>
        </p:nvSpPr>
        <p:spPr>
          <a:xfrm>
            <a:off x="819150" y="422875"/>
            <a:ext cx="7505700" cy="74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5. WYCIECZKA DO PALMIARNI W GLIWICACH</a:t>
            </a:r>
            <a:endParaRPr sz="20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96" name="Google Shape;296;p40"/>
          <p:cNvSpPr txBox="1"/>
          <p:nvPr>
            <p:ph idx="1" type="body"/>
          </p:nvPr>
        </p:nvSpPr>
        <p:spPr>
          <a:xfrm>
            <a:off x="819150" y="1065725"/>
            <a:ext cx="7505700" cy="37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Palmiarnia w Gliwicach, położona na terenie parku im. Fryderyka Chopina jest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egzotyczną oazą w centrum miasta.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Budynek Palmiarni to nowoczesna konstrukcja architektoniczna o powierzchni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użytkowej 2000 m</a:t>
            </a:r>
            <a:r>
              <a:rPr baseline="30000" lang="pl" sz="1500"/>
              <a:t>2</a:t>
            </a:r>
            <a:r>
              <a:rPr lang="pl" sz="1500"/>
              <a:t>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W pięciu pawilonach tematycznych zachwycaliśmy się m. in. : </a:t>
            </a:r>
            <a:r>
              <a:rPr lang="pl" sz="1500"/>
              <a:t>egzotycznymi palmami, 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a wśród nich 120-letnimi feniksami kanaryjskimi, </a:t>
            </a:r>
            <a:r>
              <a:rPr lang="pl" sz="1500"/>
              <a:t>roślinami cytrusowymi, kaktusami,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rybami umieszczonymi w dużych akwariach </a:t>
            </a:r>
            <a:r>
              <a:rPr lang="pl" sz="1500"/>
              <a:t>oraz gadami w terrariach.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Niechętnie opuszczaliśmy to przecudowne miejsce i wracali do miejskiej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rzeczywistości Górnego Śląska.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1"/>
          <p:cNvSpPr txBox="1"/>
          <p:nvPr>
            <p:ph type="title"/>
          </p:nvPr>
        </p:nvSpPr>
        <p:spPr>
          <a:xfrm>
            <a:off x="819150" y="229725"/>
            <a:ext cx="7505700" cy="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   Budynek Palmiarni</a:t>
            </a:r>
            <a:endParaRPr sz="1400"/>
          </a:p>
        </p:txBody>
      </p:sp>
      <p:pic>
        <p:nvPicPr>
          <p:cNvPr id="302" name="Google Shape;3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250" y="738249"/>
            <a:ext cx="5448301" cy="408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type="title"/>
          </p:nvPr>
        </p:nvSpPr>
        <p:spPr>
          <a:xfrm>
            <a:off x="819150" y="1144575"/>
            <a:ext cx="7505700" cy="65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Temat prezentacji:</a:t>
            </a:r>
            <a:endParaRPr sz="1200"/>
          </a:p>
        </p:txBody>
      </p:sp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1343825" y="1800075"/>
            <a:ext cx="6981000" cy="26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3000"/>
              <a:t>PRZYKŁADY AKTYWNOŚCI SENIORÓW</a:t>
            </a:r>
            <a:endParaRPr b="1" sz="3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pl" sz="3000"/>
              <a:t>W ŚRODOWISKU LOKALNYM</a:t>
            </a:r>
            <a:endParaRPr b="1" sz="3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2"/>
          <p:cNvSpPr txBox="1"/>
          <p:nvPr>
            <p:ph type="title"/>
          </p:nvPr>
        </p:nvSpPr>
        <p:spPr>
          <a:xfrm>
            <a:off x="819150" y="219575"/>
            <a:ext cx="7505700" cy="5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                           Pod palmami</a:t>
            </a:r>
            <a:endParaRPr sz="1400"/>
          </a:p>
        </p:txBody>
      </p:sp>
      <p:pic>
        <p:nvPicPr>
          <p:cNvPr id="308" name="Google Shape;30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725" y="677000"/>
            <a:ext cx="3179123" cy="41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810" y="636325"/>
            <a:ext cx="3179115" cy="4238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3"/>
          <p:cNvSpPr txBox="1"/>
          <p:nvPr>
            <p:ph type="title"/>
          </p:nvPr>
        </p:nvSpPr>
        <p:spPr>
          <a:xfrm>
            <a:off x="819150" y="372050"/>
            <a:ext cx="7505700" cy="14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Kaktusy i palmy</a:t>
            </a:r>
            <a:endParaRPr sz="1400"/>
          </a:p>
        </p:txBody>
      </p:sp>
      <p:pic>
        <p:nvPicPr>
          <p:cNvPr id="315" name="Google Shape;31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75" y="1215725"/>
            <a:ext cx="4238826" cy="3232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5925" y="1215725"/>
            <a:ext cx="4310003" cy="3232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 txBox="1"/>
          <p:nvPr>
            <p:ph type="title"/>
          </p:nvPr>
        </p:nvSpPr>
        <p:spPr>
          <a:xfrm>
            <a:off x="819150" y="270400"/>
            <a:ext cx="7505700" cy="92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6. ZWIEDZANIE CENTRUM WYSTAWIENNICZEGO</a:t>
            </a:r>
            <a:endParaRPr sz="20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W PYSKOWICACH</a:t>
            </a:r>
            <a:endParaRPr sz="2000" u="sng"/>
          </a:p>
        </p:txBody>
      </p:sp>
      <p:sp>
        <p:nvSpPr>
          <p:cNvPr id="322" name="Google Shape;322;p44"/>
          <p:cNvSpPr txBox="1"/>
          <p:nvPr>
            <p:ph idx="1" type="body"/>
          </p:nvPr>
        </p:nvSpPr>
        <p:spPr>
          <a:xfrm>
            <a:off x="819150" y="1195300"/>
            <a:ext cx="7505700" cy="3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Centrum Wystawiennicze powstało w 2003 r. dzięki inicjatywie i dużemu zaangażowaniu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pana Władysława Macowicza,  emerytowanego nauczyciela, pasjonata historii.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Centrum kultywuje wielowiekową historię Pyskowic i propaguje szeroko pojętą sztukę.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Siedzibą Centrum jest zabytkowy Ratusz.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W ramach wycieczki zwiedziliśmy sześć wystaw o następującej tematyce: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Rzeźba Juliusza Kasprzaka, Amatorski Klub Filmowy “ Jaś “ , Pyskowice wczoraj i dziś,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Skamieniałości i minerały, Kampania Wrześniowa, Jerzy Kukuczka.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Naszym przewodnikiem była pani Kierownik Centrum, która w bardzo ciekawy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oraz precyzyjny sposób zaprezentowała całą ekspozycję.</a:t>
            </a:r>
            <a:endParaRPr sz="1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5"/>
          <p:cNvSpPr txBox="1"/>
          <p:nvPr>
            <p:ph type="title"/>
          </p:nvPr>
        </p:nvSpPr>
        <p:spPr>
          <a:xfrm>
            <a:off x="819150" y="443200"/>
            <a:ext cx="75057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Hol wejściowy i Klub filmowy” Jaś “</a:t>
            </a:r>
            <a:endParaRPr sz="1400"/>
          </a:p>
        </p:txBody>
      </p:sp>
      <p:pic>
        <p:nvPicPr>
          <p:cNvPr id="328" name="Google Shape;32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5950" y="1145740"/>
            <a:ext cx="4340478" cy="325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825" y="1145750"/>
            <a:ext cx="4259150" cy="325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6"/>
          <p:cNvSpPr txBox="1"/>
          <p:nvPr>
            <p:ph type="title"/>
          </p:nvPr>
        </p:nvSpPr>
        <p:spPr>
          <a:xfrm>
            <a:off x="819150" y="311050"/>
            <a:ext cx="7505700" cy="14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457200" lvl="0" marL="1828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Rzeźba Juliusza Kasprzaka</a:t>
            </a:r>
            <a:endParaRPr sz="1400"/>
          </a:p>
        </p:txBody>
      </p:sp>
      <p:pic>
        <p:nvPicPr>
          <p:cNvPr id="335" name="Google Shape;33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025" y="1185250"/>
            <a:ext cx="4289603" cy="325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6625" y="1185250"/>
            <a:ext cx="4289603" cy="325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7"/>
          <p:cNvSpPr txBox="1"/>
          <p:nvPr>
            <p:ph type="title"/>
          </p:nvPr>
        </p:nvSpPr>
        <p:spPr>
          <a:xfrm>
            <a:off x="819150" y="605825"/>
            <a:ext cx="7505700" cy="7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Gabinet dawnego burmistrza</a:t>
            </a:r>
            <a:endParaRPr sz="1400"/>
          </a:p>
        </p:txBody>
      </p:sp>
      <p:pic>
        <p:nvPicPr>
          <p:cNvPr id="342" name="Google Shape;34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00" y="1205575"/>
            <a:ext cx="4259150" cy="323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7125" y="1205575"/>
            <a:ext cx="4259150" cy="3233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8"/>
          <p:cNvSpPr txBox="1"/>
          <p:nvPr>
            <p:ph type="title"/>
          </p:nvPr>
        </p:nvSpPr>
        <p:spPr>
          <a:xfrm>
            <a:off x="819150" y="595675"/>
            <a:ext cx="7505700" cy="120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7. TURNIEJ TENISA STOŁOWEGO</a:t>
            </a:r>
            <a:endParaRPr sz="2000" u="sng"/>
          </a:p>
        </p:txBody>
      </p:sp>
      <p:sp>
        <p:nvSpPr>
          <p:cNvPr id="349" name="Google Shape;349;p48"/>
          <p:cNvSpPr txBox="1"/>
          <p:nvPr>
            <p:ph idx="1" type="body"/>
          </p:nvPr>
        </p:nvSpPr>
        <p:spPr>
          <a:xfrm>
            <a:off x="819150" y="1185250"/>
            <a:ext cx="7505700" cy="325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Turniej tenisa stołowego rozegraliśmy w Hali im. Huberta Wagnera w Pyskowicach.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Rozpoczęliśmy od przypomnienia zasad gry i losowania par do pierwszego etapu rozgrywek.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Kolejne gry odbywały się zgodnie z ustalonym schematem tzw. drabinką zawodów.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Rozgrywki przeprowadziliśmy systemem pucharowym. Poziom zawodów był “wysoki”,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bo zdarzały się przypadki, że piłeczka sięgała sufitu.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Wygranymi  byliśmy wszyscy, bo uczestniczyliśmy w rozgrywkach tenisa stołowego,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pomimo że większość z nas nie miała w rękach paletki i piłeczki pingpongowej od kilkudziesięciu lat.</a:t>
            </a:r>
            <a:endParaRPr sz="1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"/>
          <p:cNvSpPr txBox="1"/>
          <p:nvPr>
            <p:ph type="title"/>
          </p:nvPr>
        </p:nvSpPr>
        <p:spPr>
          <a:xfrm>
            <a:off x="-333425" y="331375"/>
            <a:ext cx="8416800" cy="14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Rozgrywki tenisa stołowego</a:t>
            </a:r>
            <a:endParaRPr sz="1400"/>
          </a:p>
          <a:p>
            <a:pPr indent="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355" name="Google Shape;35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075" y="760854"/>
            <a:ext cx="5458627" cy="4093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/>
          <p:nvPr>
            <p:ph type="title"/>
          </p:nvPr>
        </p:nvSpPr>
        <p:spPr>
          <a:xfrm>
            <a:off x="819150" y="280550"/>
            <a:ext cx="7505700" cy="151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       Rozgrywki tenisa stołowego</a:t>
            </a:r>
            <a:endParaRPr sz="1400"/>
          </a:p>
        </p:txBody>
      </p:sp>
      <p:pic>
        <p:nvPicPr>
          <p:cNvPr id="361" name="Google Shape;36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0425" y="717650"/>
            <a:ext cx="5448454" cy="414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 txBox="1"/>
          <p:nvPr>
            <p:ph type="title"/>
          </p:nvPr>
        </p:nvSpPr>
        <p:spPr>
          <a:xfrm>
            <a:off x="819150" y="217875"/>
            <a:ext cx="7505700" cy="15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8. PODSUMOWANIE</a:t>
            </a:r>
            <a:endParaRPr sz="2000" u="sng"/>
          </a:p>
        </p:txBody>
      </p:sp>
      <p:sp>
        <p:nvSpPr>
          <p:cNvPr id="367" name="Google Shape;367;p51"/>
          <p:cNvSpPr txBox="1"/>
          <p:nvPr>
            <p:ph idx="1" type="body"/>
          </p:nvPr>
        </p:nvSpPr>
        <p:spPr>
          <a:xfrm>
            <a:off x="399300" y="573650"/>
            <a:ext cx="8345400" cy="441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Great Vibes"/>
                <a:ea typeface="Great Vibes"/>
                <a:cs typeface="Great Vibes"/>
                <a:sym typeface="Great Vibes"/>
              </a:rPr>
              <a:t>N</a:t>
            </a:r>
            <a:r>
              <a:rPr lang="pl" sz="1500"/>
              <a:t>a szkolenie zgłosiliśmy się będąc w zakresie kompetencji cyfrowych tzw. “ zielonymi “  oraz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niepewni, czy  podołamy wymaganiom. Zajęcia szkoleniowe uświadomiły nam, że warto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było podjąć ryzyko.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Great Vibes"/>
                <a:ea typeface="Great Vibes"/>
                <a:cs typeface="Great Vibes"/>
                <a:sym typeface="Great Vibes"/>
              </a:rPr>
              <a:t>W</a:t>
            </a:r>
            <a:r>
              <a:rPr lang="pl" sz="1500"/>
              <a:t> czasie zajęć nabyliśmy niezbędne wiadomości teoretyczne oraz umiejętność obsługi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i wykorzystania komputerów, korzystania z internetu i różnych aplikacji używanych w życiu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codziennym. Wykłady przebiegały sprawnie i w przyjaznej atmosferze.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Great Vibes"/>
                <a:ea typeface="Great Vibes"/>
                <a:cs typeface="Great Vibes"/>
                <a:sym typeface="Great Vibes"/>
              </a:rPr>
              <a:t>N</a:t>
            </a:r>
            <a:r>
              <a:rPr lang="pl" sz="1500"/>
              <a:t>atomiast o zajęcia animacyjne zadbaliśmy sami, aby były ciekawe i twórcze. Nauczyły nas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pracy w grupie, zmobilizowały do aktywności i ugruntowały nabyte wiadomości teoretyczne.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Great Vibes"/>
                <a:ea typeface="Great Vibes"/>
                <a:cs typeface="Great Vibes"/>
                <a:sym typeface="Great Vibes"/>
              </a:rPr>
              <a:t>C</a:t>
            </a:r>
            <a:r>
              <a:rPr lang="pl" sz="1500"/>
              <a:t>złonkowie grupy dziękują wszystkim, którzy przyczynili się do zorganizowania szkolenia, jego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realizacji i sprawnego przebiegu. Szczególne podziękowania kierujemy dla naszego wykładowcy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- pana Kamila- za przekazaną wiedzę, stworzenie dobrej atmosfery podczas zajęć oraz skuteczne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pogłębienie naszej wiedzy informatycznej.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reat Vibes"/>
              <a:ea typeface="Great Vibes"/>
              <a:cs typeface="Great Vibes"/>
              <a:sym typeface="Great Vibe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Great Vibes"/>
              <a:ea typeface="Great Vibes"/>
              <a:cs typeface="Great Vibes"/>
              <a:sym typeface="Great Vibe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>
            <p:ph type="title"/>
          </p:nvPr>
        </p:nvSpPr>
        <p:spPr>
          <a:xfrm>
            <a:off x="982700" y="779775"/>
            <a:ext cx="7572900" cy="133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Spis treści: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                                                                                      slajd</a:t>
            </a:r>
            <a:endParaRPr sz="1800"/>
          </a:p>
        </p:txBody>
      </p:sp>
      <p:sp>
        <p:nvSpPr>
          <p:cNvPr id="147" name="Google Shape;147;p16"/>
          <p:cNvSpPr txBox="1"/>
          <p:nvPr>
            <p:ph idx="1" type="body"/>
          </p:nvPr>
        </p:nvSpPr>
        <p:spPr>
          <a:xfrm>
            <a:off x="819150" y="1432075"/>
            <a:ext cx="7782600" cy="30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1.Wstęp</a:t>
            </a:r>
            <a:r>
              <a:rPr lang="pl"/>
              <a:t>……………………………………………………………………………………………………………          5</a:t>
            </a:r>
            <a:r>
              <a:rPr lang="pl" sz="1100"/>
              <a:t>     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2.Charakterystyczne obiekty Pyskowic………………………………………………………   6-16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3.Aktywne wykorzystanie infrastruktury Parku Miejskiego w Pyskowicach.. 17-23</a:t>
            </a:r>
            <a:endParaRPr b="1"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4.Zwiedzanie Skansenu Kolejowego w Pyskowicach……</a:t>
            </a:r>
            <a:r>
              <a:rPr lang="pl" sz="1000"/>
              <a:t>………………………………………… </a:t>
            </a:r>
            <a:r>
              <a:rPr lang="pl" sz="1400"/>
              <a:t> 24-27</a:t>
            </a:r>
            <a:r>
              <a:rPr lang="pl" sz="1000"/>
              <a:t>  </a:t>
            </a:r>
            <a:endParaRPr sz="1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5.Wycieczka do Palmiarni w Gliwicach………………………………………………………. 28-31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6.Zwiedzanie Centrum Wystawienniczego w pyskowickim Ratuszu  …………  32-35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7.Turniej tenisa stołowego w Hali Sportowej im.H.Wagnera w Pyskowicach..36-38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8.Podsumowanie</a:t>
            </a:r>
            <a:r>
              <a:rPr lang="pl" sz="1000"/>
              <a:t>…………………………………………………………………………………………………………………………… </a:t>
            </a:r>
            <a:r>
              <a:rPr lang="pl" sz="1400"/>
              <a:t>     39</a:t>
            </a:r>
            <a:endParaRPr sz="1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/>
          <p:nvPr>
            <p:ph type="title"/>
          </p:nvPr>
        </p:nvSpPr>
        <p:spPr>
          <a:xfrm>
            <a:off x="819150" y="148400"/>
            <a:ext cx="75057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/>
              <a:t>CELEBRACJA</a:t>
            </a:r>
            <a:endParaRPr sz="2000"/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457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373" name="Google Shape;373;p52"/>
          <p:cNvSpPr txBox="1"/>
          <p:nvPr>
            <p:ph idx="1" type="body"/>
          </p:nvPr>
        </p:nvSpPr>
        <p:spPr>
          <a:xfrm>
            <a:off x="981775" y="473700"/>
            <a:ext cx="7505700" cy="45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Zakończenie szkolenia postanowiliśmy uczcić wspólnym wyjazdem do kina Cinema City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Forum w Gliwicach oraz zakupieniem użytecznych pamiątek w postaci etui na tablety.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                                 Hol wejściowy kina. Pobrano z portalu internetowego cinema-city.pl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/>
              <a:t>                               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374" name="Google Shape;3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8000" y="1144575"/>
            <a:ext cx="4208325" cy="33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 txBox="1"/>
          <p:nvPr>
            <p:ph type="title"/>
          </p:nvPr>
        </p:nvSpPr>
        <p:spPr>
          <a:xfrm>
            <a:off x="819150" y="261925"/>
            <a:ext cx="7505700" cy="153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1. </a:t>
            </a:r>
            <a:r>
              <a:rPr lang="pl" sz="2000" u="sng"/>
              <a:t>WSTĘP</a:t>
            </a:r>
            <a:endParaRPr sz="2000" u="sng"/>
          </a:p>
        </p:txBody>
      </p:sp>
      <p:sp>
        <p:nvSpPr>
          <p:cNvPr id="153" name="Google Shape;153;p17"/>
          <p:cNvSpPr txBox="1"/>
          <p:nvPr>
            <p:ph idx="1" type="body"/>
          </p:nvPr>
        </p:nvSpPr>
        <p:spPr>
          <a:xfrm>
            <a:off x="819150" y="737975"/>
            <a:ext cx="7505700" cy="418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Great Vibes"/>
                <a:ea typeface="Great Vibes"/>
                <a:cs typeface="Great Vibes"/>
                <a:sym typeface="Great Vibes"/>
              </a:rPr>
              <a:t>J</a:t>
            </a:r>
            <a:r>
              <a:rPr lang="pl"/>
              <a:t>ako temat naszych zajęć animacyjnych, a zarazem pracy końcowej wybraliśmy: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 “ PRZYKŁADY AKTYWNOŚCI SENIORÓW W ŚRODOWISKU LOKALNYM”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Great Vibes"/>
                <a:ea typeface="Great Vibes"/>
                <a:cs typeface="Great Vibes"/>
                <a:sym typeface="Great Vibes"/>
              </a:rPr>
              <a:t>Ch</a:t>
            </a:r>
            <a:r>
              <a:rPr lang="pl"/>
              <a:t>cieliśmy naszymi przykładami wspólnych zajęć zachęcić i zmobilizować seniorów do większej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aktywności tak fizycznej, jak i umysłowej. Aktywność jest bowiem korzystna w każdym wieku,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 w szczególności dla nas- Seniorów.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Great Vibes"/>
                <a:ea typeface="Great Vibes"/>
                <a:cs typeface="Great Vibes"/>
                <a:sym typeface="Great Vibes"/>
              </a:rPr>
              <a:t>Z</a:t>
            </a:r>
            <a:r>
              <a:rPr lang="pl"/>
              <a:t>ajęcia animacyjne realizowaliśmy głównie na terenie miasta Pyskowice, gdyż jest to “NASZE MIASTO”, 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a ponadto należy do jednych  z najstarszych na Górnym Śląsku, bowiem powstało ponad 700 lat temu.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Great Vibes"/>
                <a:ea typeface="Great Vibes"/>
                <a:cs typeface="Great Vibes"/>
                <a:sym typeface="Great Vibes"/>
              </a:rPr>
              <a:t>W</a:t>
            </a:r>
            <a:r>
              <a:rPr lang="pl"/>
              <a:t>ybierając obiekty i miejsca do zwiedzania oraz przygotowując ich opisy, korzystaliśmy między innymi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 portali internetowych.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latin typeface="Great Vibes"/>
                <a:ea typeface="Great Vibes"/>
                <a:cs typeface="Great Vibes"/>
                <a:sym typeface="Great Vibes"/>
              </a:rPr>
              <a:t>W</a:t>
            </a:r>
            <a:r>
              <a:rPr lang="pl"/>
              <a:t>szystkie zdjęcia i krótki film wykonaliśmy we własnym zakresie w czasie zajęć animacyjnych.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Zdjęcia i film przedstawiają w każdym przypadku opisywane obiekty i członków naszej grupy.</a:t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Great Vibes"/>
              <a:ea typeface="Great Vibes"/>
              <a:cs typeface="Great Vibes"/>
              <a:sym typeface="Great Vibe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u="sng"/>
              <a:t>2. CHARAKTERYSTYCZNE OBIEKTY PYSKOWIC</a:t>
            </a:r>
            <a:endParaRPr sz="2400" u="sng"/>
          </a:p>
        </p:txBody>
      </p:sp>
      <p:sp>
        <p:nvSpPr>
          <p:cNvPr id="159" name="Google Shape;159;p18"/>
          <p:cNvSpPr txBox="1"/>
          <p:nvPr>
            <p:ph idx="1" type="body"/>
          </p:nvPr>
        </p:nvSpPr>
        <p:spPr>
          <a:xfrm>
            <a:off x="819150" y="1634525"/>
            <a:ext cx="7505700" cy="280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Temat realizowaliśmy, spacerując do wybranych charakterystycznych obiektów Pyskowic i przy każdym obiekcie odbyła się ich prezentacja przygotowana przez członków naszej grupy.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/>
              <a:t>Do prezentacji wybraliśmy: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a/.Ratusz Miejski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b/.Kościół św. Mikołaja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c/.Zespół Szkół im. M. Konopnickiej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d/.Halę Sportową im. H. Wagnera</a:t>
            </a:r>
            <a:endParaRPr sz="14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Skróty prezentacji obiektów oraz wykonane zdjęcia prezentujemy na slajdach 7-16.</a:t>
            </a:r>
            <a:endParaRPr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 u="sng"/>
              <a:t>2a. Ratusz Miejski</a:t>
            </a:r>
            <a:endParaRPr sz="2000" u="sng"/>
          </a:p>
        </p:txBody>
      </p:sp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819150" y="1446225"/>
            <a:ext cx="7505700" cy="29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Ratusz Miejski jest jednym z najbardziej znaczących i najpiękniejszych obiektów Pyskowic.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400"/>
              <a:t>Budowla została wzniesiona w 1823 r. w miejsce drewnianego ratusza, zniszczonego przez</a:t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pożary i w takiej postaci przetrwała do dzisiaj.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Do 1996 r. ratusz stanowił siedzibę władz miejskich, po czym urząd przeniesiono do byłego</a:t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hotelu pracowniczego Z. M. Łabędy.</a:t>
            </a:r>
            <a:endParaRPr sz="1400"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Obecnie w ratuszu mieści się Centrum Wystawiennicze i Sala Ślubów.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W 2019 r. zakończono remont ratusza- obiekt wypiękniał, nie tracąc  zabytkowego wyglądu.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/>
          <p:nvPr>
            <p:ph type="title"/>
          </p:nvPr>
        </p:nvSpPr>
        <p:spPr>
          <a:xfrm>
            <a:off x="781675" y="321225"/>
            <a:ext cx="7505700" cy="3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Ratusz </a:t>
            </a:r>
            <a:endParaRPr sz="1100"/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400" y="849825"/>
            <a:ext cx="5377299" cy="397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/>
          <p:nvPr>
            <p:ph type="title"/>
          </p:nvPr>
        </p:nvSpPr>
        <p:spPr>
          <a:xfrm>
            <a:off x="1069350" y="392375"/>
            <a:ext cx="7255500" cy="54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 u="sng"/>
              <a:t>2b. Kościół św. Mikołaja</a:t>
            </a:r>
            <a:endParaRPr sz="24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Kościół św. Mikołaja w Pyskowicach jest jednym z licznych zabytków woj. śląskiego.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Przez stulecia był jedynym kościołem parafialnym w mieście- wielokrotnie,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głównie po pożarach był przebudowywany.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</a:t>
            </a:r>
            <a:r>
              <a:rPr lang="pl" sz="1500"/>
              <a:t>Pierwotnie wzniesiony w 1256 r. przez Lutozata i Lionka- synów legendarnego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 Pisko.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Około 1450 r. kościół drewniany zastąpiono murowanym, którego mury dotrwały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do obecnych czasów.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Przed kościołem znajdują się zabytkowe groty, kolumna Maryjna i Ogrójec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/>
              <a:t>.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